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  <p:sldMasterId id="2147483650" r:id="rId3"/>
  </p:sldMasterIdLst>
  <p:notesMasterIdLst>
    <p:notesMasterId r:id="rId17"/>
  </p:notesMasterIdLst>
  <p:handoutMasterIdLst>
    <p:handoutMasterId r:id="rId18"/>
  </p:handoutMasterIdLst>
  <p:sldIdLst>
    <p:sldId id="256" r:id="rId4"/>
    <p:sldId id="342" r:id="rId5"/>
    <p:sldId id="263" r:id="rId6"/>
    <p:sldId id="262" r:id="rId7"/>
    <p:sldId id="351" r:id="rId8"/>
    <p:sldId id="352" r:id="rId9"/>
    <p:sldId id="307" r:id="rId10"/>
    <p:sldId id="350" r:id="rId11"/>
    <p:sldId id="343" r:id="rId12"/>
    <p:sldId id="313" r:id="rId13"/>
    <p:sldId id="302" r:id="rId14"/>
    <p:sldId id="316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120"/>
    <a:srgbClr val="F0A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4694" autoAdjust="0"/>
  </p:normalViewPr>
  <p:slideViewPr>
    <p:cSldViewPr snapToGrid="0" snapToObjects="1">
      <p:cViewPr varScale="1">
        <p:scale>
          <a:sx n="121" d="100"/>
          <a:sy n="121" d="100"/>
        </p:scale>
        <p:origin x="2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/Documents/MDCEP%20Work%20Local/_AFSCME%20snapshot/presentation%20on%20my%20birthday/data%20work%20for%20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/Documents/MDCEP%20Work%20Local/_AFSCME%20snapshot/presentation%20on%20my%20birthday/data%20work%20for%20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/Documents/MDCEP%20Work%20Local/_AFSCME%20snapshot/presentation%20on%20my%20birthday/data%20work%20for%20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/Documents/MDCEP%20Work%20Local/_AFSCME%20snapshot/presentation%20on%20my%20birthday/data%20work%20for%20present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General Fund Revenue ($ millions)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Mar-2020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Sheet1!$C$5:$C$8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Sheet1!$D$5:$D$8</c:f>
              <c:numCache>
                <c:formatCode>"$"#,##0</c:formatCode>
                <c:ptCount val="4"/>
                <c:pt idx="0">
                  <c:v>18199</c:v>
                </c:pt>
                <c:pt idx="1">
                  <c:v>18736</c:v>
                </c:pt>
                <c:pt idx="2">
                  <c:v>19382</c:v>
                </c:pt>
                <c:pt idx="3">
                  <c:v>20210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62-E04E-A49D-A6D689B1E4B6}"/>
            </c:ext>
          </c:extLst>
        </c:ser>
        <c:ser>
          <c:idx val="1"/>
          <c:order val="1"/>
          <c:tx>
            <c:strRef>
              <c:f>Sheet1!$E$4</c:f>
              <c:strCache>
                <c:ptCount val="1"/>
                <c:pt idx="0">
                  <c:v>May-2020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Sheet1!$C$5:$C$8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Sheet1!$E$5:$E$8</c:f>
              <c:numCache>
                <c:formatCode>"$"#,##0</c:formatCode>
                <c:ptCount val="4"/>
                <c:pt idx="0">
                  <c:v>18199</c:v>
                </c:pt>
                <c:pt idx="1">
                  <c:v>17812</c:v>
                </c:pt>
                <c:pt idx="2">
                  <c:v>17322</c:v>
                </c:pt>
                <c:pt idx="3">
                  <c:v>17558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62-E04E-A49D-A6D689B1E4B6}"/>
            </c:ext>
          </c:extLst>
        </c:ser>
        <c:ser>
          <c:idx val="2"/>
          <c:order val="2"/>
          <c:tx>
            <c:strRef>
              <c:f>Sheet1!$F$4</c:f>
              <c:strCache>
                <c:ptCount val="1"/>
                <c:pt idx="0">
                  <c:v>Actual/Sep 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Sheet1!$C$5:$C$8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Sheet1!$F$5:$F$8</c:f>
              <c:numCache>
                <c:formatCode>"$"#,##0</c:formatCode>
                <c:ptCount val="4"/>
                <c:pt idx="0">
                  <c:v>18199</c:v>
                </c:pt>
                <c:pt idx="1">
                  <c:v>18634</c:v>
                </c:pt>
                <c:pt idx="2">
                  <c:v>18710</c:v>
                </c:pt>
                <c:pt idx="3">
                  <c:v>19666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62-E04E-A49D-A6D689B1E4B6}"/>
            </c:ext>
          </c:extLst>
        </c:ser>
        <c:ser>
          <c:idx val="3"/>
          <c:order val="3"/>
          <c:tx>
            <c:strRef>
              <c:f>Sheet1!$G$4</c:f>
              <c:strCache>
                <c:ptCount val="1"/>
                <c:pt idx="0">
                  <c:v>Alternative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Sheet1!$C$5:$C$8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Sheet1!$G$5:$G$8</c:f>
              <c:numCache>
                <c:formatCode>"$"#,##0</c:formatCode>
                <c:ptCount val="4"/>
                <c:pt idx="0">
                  <c:v>18199</c:v>
                </c:pt>
                <c:pt idx="1">
                  <c:v>18634</c:v>
                </c:pt>
                <c:pt idx="2">
                  <c:v>17992</c:v>
                </c:pt>
                <c:pt idx="3">
                  <c:v>18697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062-E04E-A49D-A6D689B1E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1582799"/>
        <c:axId val="2054571615"/>
      </c:lineChart>
      <c:catAx>
        <c:axId val="162158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054571615"/>
        <c:crosses val="autoZero"/>
        <c:auto val="1"/>
        <c:lblAlgn val="ctr"/>
        <c:lblOffset val="100"/>
        <c:noMultiLvlLbl val="0"/>
      </c:catAx>
      <c:valAx>
        <c:axId val="2054571615"/>
        <c:scaling>
          <c:orientation val="minMax"/>
          <c:max val="25000"/>
          <c:min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21582799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+mj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COVID-Related General Fund Revenue Loss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Sheet1!$L$4</c:f>
              <c:strCache>
                <c:ptCount val="1"/>
                <c:pt idx="0">
                  <c:v>May-2020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numRef>
              <c:f>Sheet1!$C$5:$C$8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Sheet1!$L$5:$L$8</c:f>
              <c:numCache>
                <c:formatCode>"$"#,##0</c:formatCode>
                <c:ptCount val="4"/>
                <c:pt idx="0">
                  <c:v>0</c:v>
                </c:pt>
                <c:pt idx="1">
                  <c:v>-924</c:v>
                </c:pt>
                <c:pt idx="2">
                  <c:v>-2060</c:v>
                </c:pt>
                <c:pt idx="3">
                  <c:v>-2652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E8-DE4C-AD4D-1131CDCEF765}"/>
            </c:ext>
          </c:extLst>
        </c:ser>
        <c:ser>
          <c:idx val="1"/>
          <c:order val="1"/>
          <c:tx>
            <c:strRef>
              <c:f>Sheet1!$M$4</c:f>
              <c:strCache>
                <c:ptCount val="1"/>
                <c:pt idx="0">
                  <c:v>Actual/Sep 2020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cat>
            <c:numRef>
              <c:f>Sheet1!$C$5:$C$8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Sheet1!$M$5:$M$8</c:f>
              <c:numCache>
                <c:formatCode>"$"#,##0</c:formatCode>
                <c:ptCount val="4"/>
                <c:pt idx="0">
                  <c:v>0</c:v>
                </c:pt>
                <c:pt idx="1">
                  <c:v>-102</c:v>
                </c:pt>
                <c:pt idx="2">
                  <c:v>-672</c:v>
                </c:pt>
                <c:pt idx="3">
                  <c:v>-544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E8-DE4C-AD4D-1131CDCEF765}"/>
            </c:ext>
          </c:extLst>
        </c:ser>
        <c:ser>
          <c:idx val="2"/>
          <c:order val="2"/>
          <c:tx>
            <c:strRef>
              <c:f>Sheet1!$N$4</c:f>
              <c:strCache>
                <c:ptCount val="1"/>
                <c:pt idx="0">
                  <c:v>Alternative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cat>
            <c:numRef>
              <c:f>Sheet1!$C$5:$C$8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Sheet1!$N$5:$N$8</c:f>
              <c:numCache>
                <c:formatCode>"$"#,##0</c:formatCode>
                <c:ptCount val="4"/>
                <c:pt idx="0">
                  <c:v>0</c:v>
                </c:pt>
                <c:pt idx="1">
                  <c:v>-102</c:v>
                </c:pt>
                <c:pt idx="2">
                  <c:v>-1390</c:v>
                </c:pt>
                <c:pt idx="3">
                  <c:v>-1513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E8-DE4C-AD4D-1131CDCEF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4607983"/>
        <c:axId val="1696930095"/>
      </c:lineChart>
      <c:catAx>
        <c:axId val="1694607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96930095"/>
        <c:crosses val="autoZero"/>
        <c:auto val="1"/>
        <c:lblAlgn val="ctr"/>
        <c:lblOffset val="100"/>
        <c:noMultiLvlLbl val="0"/>
      </c:catAx>
      <c:valAx>
        <c:axId val="1696930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94607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+mj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General Fund + Rainy Day Fund FY 2021 Closing Balance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GF Closing Cash Balance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Sheet1!$H$4:$K$4</c:f>
              <c:strCache>
                <c:ptCount val="4"/>
                <c:pt idx="0">
                  <c:v>Mar-2020</c:v>
                </c:pt>
                <c:pt idx="1">
                  <c:v>May-2020</c:v>
                </c:pt>
                <c:pt idx="2">
                  <c:v>Actual/Sep 2020</c:v>
                </c:pt>
                <c:pt idx="3">
                  <c:v>Alternative</c:v>
                </c:pt>
              </c:strCache>
            </c:strRef>
          </c:cat>
          <c:val>
            <c:numRef>
              <c:f>Sheet1!$H$7:$K$7</c:f>
              <c:numCache>
                <c:formatCode>"$"#,##0</c:formatCode>
                <c:ptCount val="4"/>
                <c:pt idx="0">
                  <c:v>228</c:v>
                </c:pt>
                <c:pt idx="1">
                  <c:v>-2757</c:v>
                </c:pt>
                <c:pt idx="2">
                  <c:v>608</c:v>
                </c:pt>
                <c:pt idx="3">
                  <c:v>-110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F4-4742-8E11-86537723AB47}"/>
            </c:ext>
          </c:extLst>
        </c:ser>
        <c:ser>
          <c:idx val="1"/>
          <c:order val="1"/>
          <c:tx>
            <c:strRef>
              <c:f>Sheet1!$H$11</c:f>
              <c:strCache>
                <c:ptCount val="1"/>
                <c:pt idx="0">
                  <c:v>RDF Closing Balance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Sheet1!$H$4:$K$4</c:f>
              <c:strCache>
                <c:ptCount val="4"/>
                <c:pt idx="0">
                  <c:v>Mar-2020</c:v>
                </c:pt>
                <c:pt idx="1">
                  <c:v>May-2020</c:v>
                </c:pt>
                <c:pt idx="2">
                  <c:v>Actual/Sep 2020</c:v>
                </c:pt>
                <c:pt idx="3">
                  <c:v>Alternative</c:v>
                </c:pt>
              </c:strCache>
            </c:strRef>
          </c:cat>
          <c:val>
            <c:numRef>
              <c:f>Sheet1!$H$13:$K$13</c:f>
              <c:numCache>
                <c:formatCode>"$"#,##0</c:formatCode>
                <c:ptCount val="4"/>
                <c:pt idx="0">
                  <c:v>1205.9000000000001</c:v>
                </c:pt>
                <c:pt idx="1">
                  <c:v>851.9</c:v>
                </c:pt>
                <c:pt idx="2">
                  <c:v>851.9</c:v>
                </c:pt>
                <c:pt idx="3">
                  <c:v>848.74224500000003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F4-4742-8E11-86537723AB47}"/>
            </c:ext>
          </c:extLst>
        </c:ser>
        <c:ser>
          <c:idx val="2"/>
          <c:order val="2"/>
          <c:tx>
            <c:strRef>
              <c:f>Sheet1!$H$15</c:f>
              <c:strCache>
                <c:ptCount val="1"/>
                <c:pt idx="0">
                  <c:v>GF + RDF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Sheet1!$H$4:$K$4</c:f>
              <c:strCache>
                <c:ptCount val="4"/>
                <c:pt idx="0">
                  <c:v>Mar-2020</c:v>
                </c:pt>
                <c:pt idx="1">
                  <c:v>May-2020</c:v>
                </c:pt>
                <c:pt idx="2">
                  <c:v>Actual/Sep 2020</c:v>
                </c:pt>
                <c:pt idx="3">
                  <c:v>Alternative</c:v>
                </c:pt>
              </c:strCache>
            </c:strRef>
          </c:cat>
          <c:val>
            <c:numRef>
              <c:f>Sheet1!$H$17:$K$17</c:f>
              <c:numCache>
                <c:formatCode>"$"#,##0</c:formatCode>
                <c:ptCount val="4"/>
                <c:pt idx="0">
                  <c:v>1433.9</c:v>
                </c:pt>
                <c:pt idx="1">
                  <c:v>-1905.1</c:v>
                </c:pt>
                <c:pt idx="2">
                  <c:v>1459.9</c:v>
                </c:pt>
                <c:pt idx="3">
                  <c:v>738.74224500000003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F4-4742-8E11-86537723A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5276799"/>
        <c:axId val="1943384271"/>
      </c:barChart>
      <c:catAx>
        <c:axId val="1695276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943384271"/>
        <c:crosses val="autoZero"/>
        <c:auto val="1"/>
        <c:lblAlgn val="ctr"/>
        <c:lblOffset val="100"/>
        <c:noMultiLvlLbl val="0"/>
      </c:catAx>
      <c:valAx>
        <c:axId val="1943384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95276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+mj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Business Taxes as a % of the Economy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4C-924B-BA11-C640326284F8}"/>
              </c:ext>
            </c:extLst>
          </c:dPt>
          <c:cat>
            <c:strRef>
              <c:f>Sheet2!$C$5:$C$56</c:f>
              <c:strCache>
                <c:ptCount val="52"/>
                <c:pt idx="0">
                  <c:v>North Dakota</c:v>
                </c:pt>
                <c:pt idx="1">
                  <c:v>Wyoming</c:v>
                </c:pt>
                <c:pt idx="2">
                  <c:v>Vermont</c:v>
                </c:pt>
                <c:pt idx="3">
                  <c:v>New Mexico</c:v>
                </c:pt>
                <c:pt idx="4">
                  <c:v>Maine</c:v>
                </c:pt>
                <c:pt idx="5">
                  <c:v>West Virginia</c:v>
                </c:pt>
                <c:pt idx="6">
                  <c:v>Mississippi</c:v>
                </c:pt>
                <c:pt idx="7">
                  <c:v>Alaska</c:v>
                </c:pt>
                <c:pt idx="8">
                  <c:v>Nevada</c:v>
                </c:pt>
                <c:pt idx="9">
                  <c:v>New York</c:v>
                </c:pt>
                <c:pt idx="10">
                  <c:v>Texas</c:v>
                </c:pt>
                <c:pt idx="11">
                  <c:v>Hawaii</c:v>
                </c:pt>
                <c:pt idx="12">
                  <c:v>Montana</c:v>
                </c:pt>
                <c:pt idx="13">
                  <c:v>Florida</c:v>
                </c:pt>
                <c:pt idx="14">
                  <c:v>New Jersey</c:v>
                </c:pt>
                <c:pt idx="15">
                  <c:v>District of Columbia</c:v>
                </c:pt>
                <c:pt idx="16">
                  <c:v>Louisiana</c:v>
                </c:pt>
                <c:pt idx="17">
                  <c:v>South Dakota</c:v>
                </c:pt>
                <c:pt idx="18">
                  <c:v>Washington</c:v>
                </c:pt>
                <c:pt idx="19">
                  <c:v>Oklahoma</c:v>
                </c:pt>
                <c:pt idx="20">
                  <c:v>New Hampshire</c:v>
                </c:pt>
                <c:pt idx="21">
                  <c:v>South Carolina</c:v>
                </c:pt>
                <c:pt idx="22">
                  <c:v>Rhode Island</c:v>
                </c:pt>
                <c:pt idx="23">
                  <c:v>Nebraska</c:v>
                </c:pt>
                <c:pt idx="24">
                  <c:v>United States</c:v>
                </c:pt>
                <c:pt idx="25">
                  <c:v>Pennsylvania</c:v>
                </c:pt>
                <c:pt idx="26">
                  <c:v>Kansas</c:v>
                </c:pt>
                <c:pt idx="27">
                  <c:v>Arizona</c:v>
                </c:pt>
                <c:pt idx="28">
                  <c:v>Alabama</c:v>
                </c:pt>
                <c:pt idx="29">
                  <c:v>Arkansas</c:v>
                </c:pt>
                <c:pt idx="30">
                  <c:v>Illinois</c:v>
                </c:pt>
                <c:pt idx="31">
                  <c:v>Kentucky</c:v>
                </c:pt>
                <c:pt idx="32">
                  <c:v>Colorado</c:v>
                </c:pt>
                <c:pt idx="33">
                  <c:v>Iowa</c:v>
                </c:pt>
                <c:pt idx="34">
                  <c:v>Idaho</c:v>
                </c:pt>
                <c:pt idx="35">
                  <c:v>Delaware</c:v>
                </c:pt>
                <c:pt idx="36">
                  <c:v>Minnesota</c:v>
                </c:pt>
                <c:pt idx="37">
                  <c:v>California</c:v>
                </c:pt>
                <c:pt idx="38">
                  <c:v>Tennessee</c:v>
                </c:pt>
                <c:pt idx="39">
                  <c:v>Wisconsin</c:v>
                </c:pt>
                <c:pt idx="40">
                  <c:v>Virginia</c:v>
                </c:pt>
                <c:pt idx="41">
                  <c:v>Massachusetts</c:v>
                </c:pt>
                <c:pt idx="42">
                  <c:v>Oregon</c:v>
                </c:pt>
                <c:pt idx="43">
                  <c:v>Maryland</c:v>
                </c:pt>
                <c:pt idx="44">
                  <c:v>Ohio</c:v>
                </c:pt>
                <c:pt idx="45">
                  <c:v>Connecticut</c:v>
                </c:pt>
                <c:pt idx="46">
                  <c:v>Indiana</c:v>
                </c:pt>
                <c:pt idx="47">
                  <c:v>Georgia</c:v>
                </c:pt>
                <c:pt idx="48">
                  <c:v>Utah</c:v>
                </c:pt>
                <c:pt idx="49">
                  <c:v>Michigan</c:v>
                </c:pt>
                <c:pt idx="50">
                  <c:v>North Carolina</c:v>
                </c:pt>
                <c:pt idx="51">
                  <c:v>Missouri</c:v>
                </c:pt>
              </c:strCache>
            </c:strRef>
          </c:cat>
          <c:val>
            <c:numRef>
              <c:f>Sheet2!$D$5:$D$56</c:f>
              <c:numCache>
                <c:formatCode>0.00%</c:formatCode>
                <c:ptCount val="52"/>
                <c:pt idx="0">
                  <c:v>0.09</c:v>
                </c:pt>
                <c:pt idx="1">
                  <c:v>7.9000000000000001E-2</c:v>
                </c:pt>
                <c:pt idx="2">
                  <c:v>7.5999999999999998E-2</c:v>
                </c:pt>
                <c:pt idx="3">
                  <c:v>6.9000000000000006E-2</c:v>
                </c:pt>
                <c:pt idx="4">
                  <c:v>6.9000000000000006E-2</c:v>
                </c:pt>
                <c:pt idx="5">
                  <c:v>6.5000000000000002E-2</c:v>
                </c:pt>
                <c:pt idx="6">
                  <c:v>6.3E-2</c:v>
                </c:pt>
                <c:pt idx="7">
                  <c:v>6.2E-2</c:v>
                </c:pt>
                <c:pt idx="8">
                  <c:v>5.8999999999999997E-2</c:v>
                </c:pt>
                <c:pt idx="9">
                  <c:v>5.7000000000000002E-2</c:v>
                </c:pt>
                <c:pt idx="10">
                  <c:v>5.6000000000000001E-2</c:v>
                </c:pt>
                <c:pt idx="11">
                  <c:v>5.6000000000000001E-2</c:v>
                </c:pt>
                <c:pt idx="12">
                  <c:v>5.5E-2</c:v>
                </c:pt>
                <c:pt idx="13">
                  <c:v>5.2999999999999999E-2</c:v>
                </c:pt>
                <c:pt idx="14">
                  <c:v>5.2999999999999999E-2</c:v>
                </c:pt>
                <c:pt idx="15">
                  <c:v>5.1999999999999998E-2</c:v>
                </c:pt>
                <c:pt idx="16">
                  <c:v>5.1999999999999998E-2</c:v>
                </c:pt>
                <c:pt idx="17">
                  <c:v>5.0999999999999997E-2</c:v>
                </c:pt>
                <c:pt idx="18">
                  <c:v>0.05</c:v>
                </c:pt>
                <c:pt idx="19">
                  <c:v>4.8000000000000001E-2</c:v>
                </c:pt>
                <c:pt idx="20">
                  <c:v>4.8000000000000001E-2</c:v>
                </c:pt>
                <c:pt idx="21">
                  <c:v>4.8000000000000001E-2</c:v>
                </c:pt>
                <c:pt idx="22">
                  <c:v>4.8000000000000001E-2</c:v>
                </c:pt>
                <c:pt idx="23">
                  <c:v>4.8000000000000001E-2</c:v>
                </c:pt>
                <c:pt idx="24">
                  <c:v>4.7E-2</c:v>
                </c:pt>
                <c:pt idx="25">
                  <c:v>4.7E-2</c:v>
                </c:pt>
                <c:pt idx="26">
                  <c:v>4.7E-2</c:v>
                </c:pt>
                <c:pt idx="27">
                  <c:v>4.5999999999999999E-2</c:v>
                </c:pt>
                <c:pt idx="28">
                  <c:v>4.5999999999999999E-2</c:v>
                </c:pt>
                <c:pt idx="29">
                  <c:v>4.5999999999999999E-2</c:v>
                </c:pt>
                <c:pt idx="30">
                  <c:v>4.5999999999999999E-2</c:v>
                </c:pt>
                <c:pt idx="31">
                  <c:v>4.5999999999999999E-2</c:v>
                </c:pt>
                <c:pt idx="32">
                  <c:v>4.4999999999999998E-2</c:v>
                </c:pt>
                <c:pt idx="33">
                  <c:v>4.4999999999999998E-2</c:v>
                </c:pt>
                <c:pt idx="34">
                  <c:v>4.4999999999999998E-2</c:v>
                </c:pt>
                <c:pt idx="35">
                  <c:v>4.3999999999999997E-2</c:v>
                </c:pt>
                <c:pt idx="36">
                  <c:v>4.3999999999999997E-2</c:v>
                </c:pt>
                <c:pt idx="37">
                  <c:v>4.3999999999999997E-2</c:v>
                </c:pt>
                <c:pt idx="38">
                  <c:v>4.2999999999999997E-2</c:v>
                </c:pt>
                <c:pt idx="39">
                  <c:v>4.2000000000000003E-2</c:v>
                </c:pt>
                <c:pt idx="40">
                  <c:v>4.1000000000000002E-2</c:v>
                </c:pt>
                <c:pt idx="41">
                  <c:v>0.04</c:v>
                </c:pt>
                <c:pt idx="42">
                  <c:v>0.04</c:v>
                </c:pt>
                <c:pt idx="43">
                  <c:v>0.04</c:v>
                </c:pt>
                <c:pt idx="44">
                  <c:v>3.9E-2</c:v>
                </c:pt>
                <c:pt idx="45">
                  <c:v>3.7999999999999999E-2</c:v>
                </c:pt>
                <c:pt idx="46">
                  <c:v>3.6999999999999998E-2</c:v>
                </c:pt>
                <c:pt idx="47">
                  <c:v>3.6999999999999998E-2</c:v>
                </c:pt>
                <c:pt idx="48">
                  <c:v>3.6999999999999998E-2</c:v>
                </c:pt>
                <c:pt idx="49">
                  <c:v>3.5999999999999997E-2</c:v>
                </c:pt>
                <c:pt idx="50">
                  <c:v>3.5999999999999997E-2</c:v>
                </c:pt>
                <c:pt idx="51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4C-924B-BA11-C64032628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696480063"/>
        <c:axId val="1680564559"/>
      </c:barChart>
      <c:catAx>
        <c:axId val="169648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80564559"/>
        <c:crosses val="autoZero"/>
        <c:auto val="1"/>
        <c:lblAlgn val="ctr"/>
        <c:lblOffset val="100"/>
        <c:noMultiLvlLbl val="0"/>
      </c:catAx>
      <c:valAx>
        <c:axId val="1680564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696480063"/>
        <c:crosses val="autoZero"/>
        <c:crossBetween val="between"/>
        <c:majorUnit val="2.5000000000000005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105C2-DC88-384C-97DF-8F377B62AB06}" type="datetimeFigureOut">
              <a:rPr lang="en-US" smtClean="0"/>
              <a:pPr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E6EC0-E9E2-A34A-8437-976279C0D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A1902-5FFC-C34B-A387-F228539C5935}" type="datetimeFigureOut">
              <a:rPr lang="en-US" smtClean="0"/>
              <a:pPr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5B79F-AE0C-F54A-8916-A6C5B6FE0E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research, analysis, </a:t>
            </a:r>
          </a:p>
          <a:p>
            <a:r>
              <a:rPr lang="en-US" sz="1300" dirty="0"/>
              <a:t>strategic communications, </a:t>
            </a:r>
          </a:p>
          <a:p>
            <a:r>
              <a:rPr lang="en-US" sz="1300" dirty="0"/>
              <a:t>public education,</a:t>
            </a:r>
          </a:p>
          <a:p>
            <a:r>
              <a:rPr lang="en-US" sz="1300" dirty="0"/>
              <a:t> and grassroots alliances </a:t>
            </a:r>
          </a:p>
          <a:p>
            <a:endParaRPr lang="en-US" sz="1300" dirty="0"/>
          </a:p>
          <a:p>
            <a:endParaRPr lang="en-US" dirty="0"/>
          </a:p>
          <a:p>
            <a:r>
              <a:rPr lang="en-US" dirty="0"/>
              <a:t>Much</a:t>
            </a:r>
            <a:r>
              <a:rPr lang="en-US" baseline="0" dirty="0"/>
              <a:t> of what we do is in coalition. 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baseline="0" dirty="0"/>
              <a:t>Paid sick leave report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baseline="0" dirty="0"/>
              <a:t>Fight for $15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baseline="0" dirty="0"/>
              <a:t>Our most important coalition is the State Priorities Partnership (41 other states)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baseline="0" dirty="0"/>
              <a:t>Peer learning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endParaRPr lang="en-US" baseline="0" dirty="0"/>
          </a:p>
          <a:p>
            <a:r>
              <a:rPr lang="en-US" baseline="0" dirty="0"/>
              <a:t>We bring economic perspective</a:t>
            </a:r>
          </a:p>
          <a:p>
            <a:r>
              <a:rPr lang="en-US" baseline="0" dirty="0"/>
              <a:t>Focus on budget and tax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5B79F-AE0C-F54A-8916-A6C5B6FE0E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6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1345B79F-AE0C-F54A-8916-A6C5B6FE0E9B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5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1345B79F-AE0C-F54A-8916-A6C5B6FE0E9B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9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60" y="1143000"/>
            <a:ext cx="514317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4775200"/>
            <a:ext cx="4465841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Arial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other text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2692400"/>
            <a:ext cx="4467225" cy="17843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  <a:latin typeface="Georgia"/>
                <a:cs typeface="Arial"/>
              </a:defRPr>
            </a:lvl1pPr>
            <a:lvl2pPr>
              <a:defRPr sz="20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2000" b="0" i="0">
                <a:latin typeface="Arial"/>
                <a:cs typeface="Arial"/>
              </a:defRPr>
            </a:lvl4pPr>
            <a:lvl5pPr>
              <a:defRPr sz="2000"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 userDrawn="1">
            <p:ph type="ctrTitle"/>
          </p:nvPr>
        </p:nvSpPr>
        <p:spPr>
          <a:xfrm>
            <a:off x="461010" y="3721101"/>
            <a:ext cx="4758690" cy="774700"/>
          </a:xfrm>
        </p:spPr>
        <p:txBody>
          <a:bodyPr/>
          <a:lstStyle/>
          <a:p>
            <a:pPr algn="ctr"/>
            <a:r>
              <a:rPr lang="en-US" sz="3600" dirty="0" err="1"/>
              <a:t>www.mdeconomy.org</a:t>
            </a:r>
            <a:endParaRPr lang="en-US" sz="3600" dirty="0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19760" y="4851400"/>
            <a:ext cx="4441190" cy="1123950"/>
          </a:xfrm>
          <a:prstGeom prst="rect">
            <a:avLst/>
          </a:prstGeom>
        </p:spPr>
        <p:txBody>
          <a:bodyPr lIns="0" tIns="0" rIns="0" bIns="0"/>
          <a:lstStyle>
            <a:lvl1pPr marL="0">
              <a:spcBef>
                <a:spcPts val="0"/>
              </a:spcBef>
              <a:buFontTx/>
              <a:buNone/>
              <a:defRPr b="0" i="0">
                <a:solidFill>
                  <a:schemeClr val="bg1"/>
                </a:solidFill>
                <a:latin typeface="Georgia"/>
              </a:defRPr>
            </a:lvl1pPr>
          </a:lstStyle>
          <a:p>
            <a:pPr algn="ctr"/>
            <a:r>
              <a:rPr lang="en-US" sz="1600" i="0" dirty="0"/>
              <a:t>1500 Union Avenue, Suite 2500</a:t>
            </a:r>
            <a:br>
              <a:rPr lang="en-US" sz="1600" i="0" dirty="0"/>
            </a:br>
            <a:r>
              <a:rPr lang="en-US" sz="1600" i="0" dirty="0"/>
              <a:t>Baltimore, MD 21211</a:t>
            </a:r>
            <a:br>
              <a:rPr lang="en-US" sz="1600" i="0" dirty="0"/>
            </a:br>
            <a:r>
              <a:rPr lang="en-US" sz="1600" i="0" dirty="0"/>
              <a:t>410-412-9105</a:t>
            </a:r>
            <a:br>
              <a:rPr lang="en-US" sz="1600" i="0" dirty="0"/>
            </a:br>
            <a:r>
              <a:rPr lang="en-US" sz="1600" i="0" dirty="0"/>
              <a:t>mdcep@mdeconomy.org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60" y="1143000"/>
            <a:ext cx="5080000" cy="2552700"/>
          </a:xfrm>
        </p:spPr>
        <p:txBody>
          <a:bodyPr/>
          <a:lstStyle>
            <a:lvl1pPr>
              <a:defRPr>
                <a:solidFill>
                  <a:srgbClr val="A911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" y="2688336"/>
            <a:ext cx="460375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 i="1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Bullet Slide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54480"/>
            <a:ext cx="8229600" cy="414782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2000"/>
              </a:spcAft>
              <a:defRPr/>
            </a:lvl1pPr>
            <a:lvl2pPr>
              <a:spcBef>
                <a:spcPts val="0"/>
              </a:spcBef>
              <a:spcAft>
                <a:spcPts val="2000"/>
              </a:spcAft>
              <a:defRPr/>
            </a:lvl2pPr>
            <a:lvl3pPr>
              <a:spcBef>
                <a:spcPts val="0"/>
              </a:spcBef>
              <a:spcAft>
                <a:spcPts val="2000"/>
              </a:spcAft>
              <a:defRPr/>
            </a:lvl3pPr>
            <a:lvl4pPr>
              <a:spcBef>
                <a:spcPts val="0"/>
              </a:spcBef>
              <a:spcAft>
                <a:spcPts val="2000"/>
              </a:spcAft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96000"/>
            <a:ext cx="6254750" cy="660400"/>
          </a:xfrm>
        </p:spPr>
        <p:txBody>
          <a:bodyPr tIns="0" bIns="0">
            <a:normAutofit/>
          </a:bodyPr>
          <a:lstStyle>
            <a:lvl1pPr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	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229600" cy="568960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DF65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Picture and Bullet Slide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46600" y="1554480"/>
            <a:ext cx="4140200" cy="3905250"/>
          </a:xfr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spcAft>
                <a:spcPts val="2000"/>
              </a:spcAft>
              <a:defRPr/>
            </a:lvl1pPr>
            <a:lvl2pPr>
              <a:spcBef>
                <a:spcPts val="0"/>
              </a:spcBef>
              <a:spcAft>
                <a:spcPts val="2000"/>
              </a:spcAft>
              <a:defRPr/>
            </a:lvl2pPr>
            <a:lvl3pPr>
              <a:spcBef>
                <a:spcPts val="0"/>
              </a:spcBef>
              <a:spcAft>
                <a:spcPts val="2000"/>
              </a:spcAft>
              <a:defRPr/>
            </a:lvl3pPr>
            <a:lvl4pPr>
              <a:spcBef>
                <a:spcPts val="0"/>
              </a:spcBef>
              <a:spcAft>
                <a:spcPts val="2000"/>
              </a:spcAft>
              <a:defRPr/>
            </a:lvl4pPr>
            <a:lvl5pPr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670050"/>
            <a:ext cx="3702050" cy="2819400"/>
          </a:xfrm>
          <a:effectLst/>
        </p:spPr>
        <p:txBody>
          <a:bodyPr lIns="0" tIns="0" rIns="0" bIns="0">
            <a:noAutofit/>
          </a:bodyPr>
          <a:lstStyle>
            <a:lvl1pPr marL="0">
              <a:spcAft>
                <a:spcPts val="0"/>
              </a:spcAft>
              <a:defRPr/>
            </a:lvl1pPr>
          </a:lstStyle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096000"/>
            <a:ext cx="6254750" cy="660400"/>
          </a:xfrm>
        </p:spPr>
        <p:txBody>
          <a:bodyPr tIns="0" bIns="0">
            <a:normAutofit/>
          </a:bodyPr>
          <a:lstStyle>
            <a:lvl1pPr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	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229600" cy="568960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DF65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Picture Slide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554480"/>
            <a:ext cx="8229600" cy="4141470"/>
          </a:xfrm>
          <a:effectLst/>
        </p:spPr>
        <p:txBody>
          <a:bodyPr lIns="0" tIns="0" rIns="0" bIns="0">
            <a:noAutofit/>
          </a:bodyPr>
          <a:lstStyle>
            <a:lvl1pPr marL="0">
              <a:spcAft>
                <a:spcPts val="0"/>
              </a:spcAft>
              <a:defRPr/>
            </a:lvl1pPr>
          </a:lstStyle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096000"/>
            <a:ext cx="6254750" cy="660400"/>
          </a:xfrm>
        </p:spPr>
        <p:txBody>
          <a:bodyPr tIns="0" bIns="0">
            <a:normAutofit/>
          </a:bodyPr>
          <a:lstStyle>
            <a:lvl1pPr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	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229600" cy="568960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DF65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74320"/>
            <a:ext cx="8229600" cy="1294130"/>
          </a:xfrm>
        </p:spPr>
        <p:txBody>
          <a:bodyPr/>
          <a:lstStyle/>
          <a:p>
            <a:r>
              <a:rPr lang="en-US" dirty="0"/>
              <a:t>Table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229600" cy="568960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457200" y="1554480"/>
            <a:ext cx="8229600" cy="41732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96000"/>
            <a:ext cx="6254750" cy="660400"/>
          </a:xfrm>
        </p:spPr>
        <p:txBody>
          <a:bodyPr tIns="0" bIns="0">
            <a:normAutofit/>
          </a:bodyPr>
          <a:lstStyle>
            <a:lvl1pPr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	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74320"/>
            <a:ext cx="8229600" cy="1287780"/>
          </a:xfrm>
        </p:spPr>
        <p:txBody>
          <a:bodyPr/>
          <a:lstStyle/>
          <a:p>
            <a:r>
              <a:rPr lang="en-US" dirty="0"/>
              <a:t>Chart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229600" cy="568960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DF65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" y="1554480"/>
            <a:ext cx="8229600" cy="419227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096000"/>
            <a:ext cx="6254750" cy="660400"/>
          </a:xfrm>
        </p:spPr>
        <p:txBody>
          <a:bodyPr tIns="0" bIns="0">
            <a:normAutofit/>
          </a:bodyPr>
          <a:lstStyle>
            <a:lvl1pPr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	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d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4"/>
              <a:tile tx="0" ty="0" sx="100000" sy="100000" flip="none" algn="tl"/>
            </a:blipFill>
          </mc:Choice>
          <mc:Fallback>
            <a:blipFill rotWithShape="1">
              <a:blip r:embed="rId5"/>
              <a:tile tx="0" ty="0" sx="100000" sy="100000" flip="none" algn="tl"/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3970" y="1143000"/>
            <a:ext cx="5137312" cy="16021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i="0" kern="1200" baseline="0">
          <a:solidFill>
            <a:schemeClr val="bg1"/>
          </a:solidFill>
          <a:latin typeface="Arial"/>
          <a:ea typeface="+mj-ea"/>
          <a:cs typeface="Calibri (Headings)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3"/>
              <a:tile tx="0" ty="0" sx="100000" sy="100000" flip="none" algn="tl"/>
            </a:blipFill>
          </mc:Choice>
          <mc:Fallback>
            <a:blipFill rotWithShape="1">
              <a:blip r:embed="rId4"/>
              <a:tile tx="0" ty="0" sx="100000" sy="100000" flip="none" algn="tl"/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1143000"/>
            <a:ext cx="4959350" cy="36195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A9112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7"/>
              <a:stretch>
                <a:fillRect/>
              </a:stretch>
            </a:blipFill>
          </mc:Choice>
          <mc:Fallback>
            <a:blipFill rotWithShape="1">
              <a:blip r:embed="rId8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0830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MDCEP.ai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940550" y="6166590"/>
            <a:ext cx="1746250" cy="4853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3" r:id="rId3"/>
    <p:sldLayoutId id="2147483653" r:id="rId4"/>
    <p:sldLayoutId id="214748365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2000"/>
        </a:spcAft>
        <a:buClr>
          <a:srgbClr val="A91120"/>
        </a:buClr>
        <a:buFont typeface="Wingdings" charset="2"/>
        <a:buChar char="§"/>
        <a:defRPr sz="3000" kern="1200">
          <a:solidFill>
            <a:schemeClr val="tx1">
              <a:lumMod val="75000"/>
              <a:lumOff val="25000"/>
            </a:schemeClr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2000"/>
        </a:spcAft>
        <a:buClr>
          <a:srgbClr val="A91120"/>
        </a:buClr>
        <a:buFont typeface="Arial"/>
        <a:buChar char="•"/>
        <a:defRPr sz="2500" kern="1200">
          <a:solidFill>
            <a:schemeClr val="tx1">
              <a:lumMod val="75000"/>
              <a:lumOff val="25000"/>
            </a:schemeClr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2000"/>
        </a:spcAft>
        <a:buClr>
          <a:srgbClr val="A91120"/>
        </a:buClr>
        <a:buSzPct val="50000"/>
        <a:buFont typeface="Wingdings" charset="2"/>
        <a:buChar char="u"/>
        <a:defRPr sz="2000" kern="1200">
          <a:solidFill>
            <a:schemeClr val="tx1">
              <a:lumMod val="75000"/>
              <a:lumOff val="25000"/>
            </a:schemeClr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2000"/>
        </a:spcAft>
        <a:buClr>
          <a:srgbClr val="A91120"/>
        </a:buClr>
        <a:buFont typeface="Courier New"/>
        <a:buChar char="o"/>
        <a:defRPr sz="1600" kern="1200">
          <a:solidFill>
            <a:schemeClr val="tx1">
              <a:lumMod val="75000"/>
              <a:lumOff val="25000"/>
            </a:schemeClr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91120"/>
        </a:buClr>
        <a:buFont typeface="Lucida Grande"/>
        <a:buChar char="-"/>
        <a:defRPr sz="2000" kern="1200">
          <a:solidFill>
            <a:schemeClr val="tx1">
              <a:lumMod val="75000"/>
              <a:lumOff val="25000"/>
            </a:schemeClr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69" y="806739"/>
            <a:ext cx="6014258" cy="1470025"/>
          </a:xfrm>
        </p:spPr>
        <p:txBody>
          <a:bodyPr/>
          <a:lstStyle/>
          <a:p>
            <a:r>
              <a:rPr lang="en-US" dirty="0"/>
              <a:t>Maryland Fiscal Outlook &amp; Policy Choices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/>
              <a:t>Christopher Meyer (he/him)</a:t>
            </a:r>
          </a:p>
          <a:p>
            <a:r>
              <a:rPr lang="en-US" sz="1600" dirty="0"/>
              <a:t>Research Analyst</a:t>
            </a:r>
          </a:p>
          <a:p>
            <a:r>
              <a:rPr lang="en-US" sz="1600" dirty="0"/>
              <a:t>AFSCME Webinar: Adapting &amp; Thriving Remotely</a:t>
            </a:r>
          </a:p>
          <a:p>
            <a:r>
              <a:rPr lang="en-US" sz="1600" dirty="0"/>
              <a:t>October 14,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454543" y="175858"/>
            <a:ext cx="8307620" cy="589686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Trump Tax Cuts: A Windfall for the Powerful Few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37" y="1355232"/>
            <a:ext cx="8237629" cy="4085893"/>
          </a:xfrm>
          <a:prstGeom prst="rect">
            <a:avLst/>
          </a:prstGeom>
        </p:spPr>
      </p:pic>
      <p:sp>
        <p:nvSpPr>
          <p:cNvPr id="4" name="Subtitle 22"/>
          <p:cNvSpPr>
            <a:spLocks noGrp="1"/>
          </p:cNvSpPr>
          <p:nvPr>
            <p:ph type="subTitle" idx="1"/>
          </p:nvPr>
        </p:nvSpPr>
        <p:spPr>
          <a:xfrm>
            <a:off x="960953" y="669853"/>
            <a:ext cx="7294796" cy="435934"/>
          </a:xfrm>
        </p:spPr>
        <p:txBody>
          <a:bodyPr>
            <a:normAutofit/>
          </a:bodyPr>
          <a:lstStyle/>
          <a:p>
            <a:r>
              <a:rPr lang="en-US" sz="2000" dirty="0"/>
              <a:t>Corporations and Wealthy Individuals Can Afford to Pay More</a:t>
            </a:r>
          </a:p>
        </p:txBody>
      </p:sp>
    </p:spTree>
    <p:extLst>
      <p:ext uri="{BB962C8B-B14F-4D97-AF65-F5344CB8AC3E}">
        <p14:creationId xmlns:p14="http://schemas.microsoft.com/office/powerpoint/2010/main" val="303765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454543" y="151724"/>
            <a:ext cx="8307620" cy="179606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Business taxes are a smaller share of MD’s economy than in most states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4543" y="6256781"/>
            <a:ext cx="4691063" cy="214620"/>
          </a:xfrm>
        </p:spPr>
        <p:txBody>
          <a:bodyPr/>
          <a:lstStyle/>
          <a:p>
            <a:r>
              <a:rPr lang="en-US" dirty="0"/>
              <a:t>Ernst &amp; Young, FY 2018 COST report on state and local taxes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436" y="4952197"/>
            <a:ext cx="846512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Maryland businesses get a $1.25 return for every $1 they pay in state and local taxes.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A91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(#1 Nationwide)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1BF9E16-41EA-B249-AC8F-4C176D495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544629"/>
              </p:ext>
            </p:extLst>
          </p:nvPr>
        </p:nvGraphicFramePr>
        <p:xfrm>
          <a:off x="381837" y="1357745"/>
          <a:ext cx="8307620" cy="344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2167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3900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5785" y="683503"/>
            <a:ext cx="6932428" cy="2285999"/>
          </a:xfrm>
          <a:solidFill>
            <a:schemeClr val="bg1">
              <a:alpha val="67000"/>
            </a:schemeClr>
          </a:solidFill>
        </p:spPr>
        <p:txBody>
          <a:bodyPr anchor="ctr" anchorCtr="0"/>
          <a:lstStyle/>
          <a:p>
            <a:r>
              <a:rPr lang="en-US" sz="5400" dirty="0"/>
              <a:t>Which Path Will Maryland Choose?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8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10" y="3124200"/>
            <a:ext cx="4758690" cy="1371601"/>
          </a:xfrm>
        </p:spPr>
        <p:txBody>
          <a:bodyPr/>
          <a:lstStyle/>
          <a:p>
            <a:pPr algn="ctr"/>
            <a:r>
              <a:rPr lang="en-US" sz="3600" dirty="0"/>
              <a:t>www.mdeconomy.org</a:t>
            </a:r>
            <a:br>
              <a:rPr lang="en-US" sz="3600" dirty="0"/>
            </a:br>
            <a:r>
              <a:rPr lang="en-US" sz="3600" dirty="0"/>
              <a:t>@</a:t>
            </a:r>
            <a:r>
              <a:rPr lang="en-US" sz="3600" dirty="0" err="1"/>
              <a:t>mdeconomy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1600" i="0"/>
              <a:t>410-412-9105</a:t>
            </a:r>
            <a:br>
              <a:rPr lang="en-US" sz="1600" i="0" dirty="0"/>
            </a:br>
            <a:r>
              <a:rPr lang="en-US" sz="1600" i="0" dirty="0"/>
              <a:t>mdcep@mdeconomy.org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28700"/>
            <a:ext cx="6629400" cy="3769342"/>
          </a:xfrm>
        </p:spPr>
        <p:txBody>
          <a:bodyPr/>
          <a:lstStyle/>
          <a:p>
            <a:r>
              <a:rPr lang="en-US" sz="4050" dirty="0"/>
              <a:t>Every Marylander should be able to achieve their full potential in a healthy economy that offers a widely shared, rising standard of living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7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2385060"/>
            <a:ext cx="8229600" cy="1924050"/>
          </a:xfrm>
        </p:spPr>
        <p:txBody>
          <a:bodyPr>
            <a:normAutofit/>
          </a:bodyPr>
          <a:lstStyle/>
          <a:p>
            <a:pPr>
              <a:spcAft>
                <a:spcPts val="1400"/>
              </a:spcAft>
            </a:pPr>
            <a:r>
              <a:rPr lang="en-US" sz="1800" dirty="0"/>
              <a:t>Public policy is not neutral:</a:t>
            </a:r>
          </a:p>
          <a:p>
            <a:pPr lvl="1">
              <a:spcAft>
                <a:spcPts val="1400"/>
              </a:spcAft>
            </a:pPr>
            <a:r>
              <a:rPr lang="en-US" sz="1600" dirty="0"/>
              <a:t>We must work to break down barriers and build prosperity for Marylanders of every race, ethnicity, gender, class, disability</a:t>
            </a:r>
          </a:p>
          <a:p>
            <a:pPr>
              <a:spcAft>
                <a:spcPts val="1400"/>
              </a:spcAft>
            </a:pPr>
            <a:r>
              <a:rPr lang="en-US" sz="1800" dirty="0"/>
              <a:t>You can’t build a strong economy out of bad jobs.</a:t>
            </a:r>
          </a:p>
          <a:p>
            <a:pPr>
              <a:spcAft>
                <a:spcPts val="1400"/>
              </a:spcAft>
            </a:pPr>
            <a:r>
              <a:rPr lang="en-US" sz="1800" dirty="0"/>
              <a:t>Our work: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0B2EA2-4C34-824F-8CB4-CAB04656C49C}"/>
              </a:ext>
            </a:extLst>
          </p:cNvPr>
          <p:cNvSpPr txBox="1"/>
          <p:nvPr/>
        </p:nvSpPr>
        <p:spPr>
          <a:xfrm>
            <a:off x="342900" y="4507230"/>
            <a:ext cx="7989570" cy="107823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Earned sick days</a:t>
            </a:r>
          </a:p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$15 minimum wage</a:t>
            </a:r>
          </a:p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Prevent counterproductive tax cuts</a:t>
            </a:r>
          </a:p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Protect high-quality state and local jobs</a:t>
            </a:r>
          </a:p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Prevent harmful budget cuts</a:t>
            </a:r>
          </a:p>
          <a:p>
            <a:pPr marL="742950" lvl="1" indent="-285750">
              <a:lnSpc>
                <a:spcPct val="80000"/>
              </a:lnSpc>
              <a:spcAft>
                <a:spcPts val="14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Raise revenue fairly</a:t>
            </a:r>
          </a:p>
          <a:p>
            <a:pPr>
              <a:spcAft>
                <a:spcPts val="900"/>
              </a:spcAft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EF342-3814-CC47-998D-4BAF039A9AE0}"/>
              </a:ext>
            </a:extLst>
          </p:cNvPr>
          <p:cNvSpPr txBox="1"/>
          <p:nvPr/>
        </p:nvSpPr>
        <p:spPr>
          <a:xfrm>
            <a:off x="342900" y="1371600"/>
            <a:ext cx="7989570" cy="88011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World-class public schools</a:t>
            </a: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Modern transportations networks</a:t>
            </a: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Inviting public spaces</a:t>
            </a: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Effective government</a:t>
            </a: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Reliable public health infrastructure</a:t>
            </a: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</a:rPr>
              <a:t>…</a:t>
            </a:r>
          </a:p>
          <a:p>
            <a:pPr marL="742950" lvl="1" indent="-285750">
              <a:lnSpc>
                <a:spcPct val="80000"/>
              </a:lnSpc>
              <a:spcAft>
                <a:spcPts val="900"/>
              </a:spcAft>
              <a:buClr>
                <a:srgbClr val="A91120"/>
              </a:buClr>
              <a:buFont typeface="Arial"/>
              <a:buChar char="•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eorgia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0455F9C-22B9-C246-BFB9-3D6A5B8DBD62}"/>
              </a:ext>
            </a:extLst>
          </p:cNvPr>
          <p:cNvSpPr txBox="1">
            <a:spLocks/>
          </p:cNvSpPr>
          <p:nvPr/>
        </p:nvSpPr>
        <p:spPr>
          <a:xfrm>
            <a:off x="571500" y="403860"/>
            <a:ext cx="8229600" cy="9677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spcAft>
                <a:spcPts val="2000"/>
              </a:spcAft>
              <a:buClr>
                <a:srgbClr val="A91120"/>
              </a:buClr>
              <a:buFont typeface="Wingdings" charset="2"/>
              <a:buChar char="§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2000"/>
              </a:spcAft>
              <a:buClr>
                <a:srgbClr val="A91120"/>
              </a:buClr>
              <a:buFont typeface="Arial"/>
              <a:buChar char="•"/>
              <a:defRPr sz="2500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spcAft>
                <a:spcPts val="2000"/>
              </a:spcAft>
              <a:buClr>
                <a:srgbClr val="A91120"/>
              </a:buClr>
              <a:buSzPct val="50000"/>
              <a:buFont typeface="Wingdings" charset="2"/>
              <a:buChar char="u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spcAft>
                <a:spcPts val="2000"/>
              </a:spcAft>
              <a:buClr>
                <a:srgbClr val="A91120"/>
              </a:buClr>
              <a:buFont typeface="Courier New"/>
              <a:buChar char="o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91120"/>
              </a:buClr>
              <a:buFont typeface="Lucida Grande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400"/>
              </a:spcAft>
            </a:pPr>
            <a:r>
              <a:rPr lang="en-US" sz="1800" dirty="0"/>
              <a:t>A healthy economy is one that works for all of us.</a:t>
            </a:r>
          </a:p>
          <a:p>
            <a:pPr>
              <a:spcAft>
                <a:spcPts val="1400"/>
              </a:spcAft>
            </a:pPr>
            <a:r>
              <a:rPr lang="en-US" sz="1800" dirty="0"/>
              <a:t>Our shared investments are part of the foundation of a thriving community: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Maryland’s Fiscal Outlook Has Improved</a:t>
            </a:r>
          </a:p>
        </p:txBody>
      </p:sp>
      <p:sp>
        <p:nvSpPr>
          <p:cNvPr id="23" name="Subtitle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Future Remains Uncertain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	Board of Revenue Estimates.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E40DA29-D8C9-6243-89FB-A2494E0C03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018697"/>
              </p:ext>
            </p:extLst>
          </p:nvPr>
        </p:nvGraphicFramePr>
        <p:xfrm>
          <a:off x="285750" y="1483360"/>
          <a:ext cx="8229600" cy="417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Maryland’s Fiscal Outlook Has Improved</a:t>
            </a:r>
          </a:p>
        </p:txBody>
      </p:sp>
      <p:sp>
        <p:nvSpPr>
          <p:cNvPr id="23" name="Subtitle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Future Remains Uncertain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	Board of Revenue Estimates with MDCEP calculations.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C5D7B2-6815-5E45-AA5B-82AB96559E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317590"/>
              </p:ext>
            </p:extLst>
          </p:nvPr>
        </p:nvGraphicFramePr>
        <p:xfrm>
          <a:off x="285750" y="1562100"/>
          <a:ext cx="822960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613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Maryland’s Fiscal Outlook Has Improved</a:t>
            </a:r>
          </a:p>
        </p:txBody>
      </p:sp>
      <p:sp>
        <p:nvSpPr>
          <p:cNvPr id="23" name="Subtitle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Future Remains Uncertain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	Board of Revenue Estimates with MDCEP calculations.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5B9A55-EAD0-634C-9DED-912B353C0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489188"/>
              </p:ext>
            </p:extLst>
          </p:nvPr>
        </p:nvGraphicFramePr>
        <p:xfrm>
          <a:off x="285750" y="1483359"/>
          <a:ext cx="8401050" cy="417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953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Maryland Faces a Choice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Left-Right-Up Arrow 6"/>
          <p:cNvSpPr/>
          <p:nvPr/>
        </p:nvSpPr>
        <p:spPr>
          <a:xfrm>
            <a:off x="2269041" y="2149773"/>
            <a:ext cx="4260851" cy="3207190"/>
          </a:xfrm>
          <a:prstGeom prst="leftRight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730" y="4059980"/>
            <a:ext cx="194631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41313">
                    <a:lumMod val="75000"/>
                    <a:lumOff val="25000"/>
                  </a:srgbClr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Continue underfunding schools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1769" y="1286512"/>
            <a:ext cx="21353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A9112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Strengthen our revenue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9893" y="4113145"/>
            <a:ext cx="164654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41313">
                    <a:lumMod val="75000"/>
                    <a:lumOff val="25000"/>
                  </a:srgbClr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Cut other essential services</a:t>
            </a:r>
          </a:p>
        </p:txBody>
      </p:sp>
    </p:spTree>
    <p:extLst>
      <p:ext uri="{BB962C8B-B14F-4D97-AF65-F5344CB8AC3E}">
        <p14:creationId xmlns:p14="http://schemas.microsoft.com/office/powerpoint/2010/main" val="398996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320"/>
            <a:ext cx="9144000" cy="1143000"/>
          </a:xfrm>
        </p:spPr>
        <p:txBody>
          <a:bodyPr/>
          <a:lstStyle/>
          <a:p>
            <a:r>
              <a:rPr lang="en-US" sz="3200" dirty="0"/>
              <a:t>We Can’t Cut our Way to a Healthy Economy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00545" y="968706"/>
            <a:ext cx="7342909" cy="156556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July 2020: Maryland lost 17,500 state and local jobs since February</a:t>
            </a:r>
          </a:p>
          <a:p>
            <a:r>
              <a:rPr lang="en-US" sz="1800" dirty="0"/>
              <a:t>Good Jobs </a:t>
            </a:r>
            <a:r>
              <a:rPr lang="en-US" sz="1800" dirty="0">
                <a:sym typeface="Wingdings" pitchFamily="2" charset="2"/>
              </a:rPr>
              <a:t> Secure Families  Successful Businesses</a:t>
            </a:r>
          </a:p>
          <a:p>
            <a:r>
              <a:rPr lang="en-US" sz="1800" dirty="0"/>
              <a:t>Each $1.00 in public services adds up to $1.15 to Marylanders’ take-home income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	Economic Policy Institute job loss data; Carroll et al. (2017) estimates of the marginal propensity to consume; multiplier estimate based on MDCEP analysis of DLS corporate tax cut model.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0A40344-3775-944B-B260-F8E6CFB4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91" y="2742087"/>
            <a:ext cx="5872018" cy="31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9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Better Way: Fix Our Tax Code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122218"/>
            <a:ext cx="8229600" cy="458008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Override Tobacco Tax Veto: </a:t>
            </a:r>
            <a:r>
              <a:rPr lang="en-US" sz="2400" b="1" dirty="0">
                <a:solidFill>
                  <a:srgbClr val="A91120"/>
                </a:solidFill>
              </a:rPr>
              <a:t>$84 million</a:t>
            </a:r>
          </a:p>
          <a:p>
            <a:r>
              <a:rPr lang="en-US" sz="2400" dirty="0"/>
              <a:t>Close Corporate Tax Loopholes: </a:t>
            </a:r>
            <a:r>
              <a:rPr lang="en-US" sz="2400" b="1" dirty="0">
                <a:solidFill>
                  <a:srgbClr val="A91120"/>
                </a:solidFill>
              </a:rPr>
              <a:t>$172 million</a:t>
            </a:r>
          </a:p>
          <a:p>
            <a:r>
              <a:rPr lang="en-US" sz="2400" dirty="0"/>
              <a:t>Offset Special Treatment of Capital Gains: </a:t>
            </a:r>
            <a:r>
              <a:rPr lang="en-US" sz="2400" b="1" dirty="0">
                <a:solidFill>
                  <a:srgbClr val="A91120"/>
                </a:solidFill>
              </a:rPr>
              <a:t>$182 million</a:t>
            </a:r>
          </a:p>
          <a:p>
            <a:r>
              <a:rPr lang="en-US" sz="2400" dirty="0"/>
              <a:t>Repeal 2014 Estate Tax Giveaway: </a:t>
            </a:r>
            <a:r>
              <a:rPr lang="en-US" sz="2400" b="1" dirty="0">
                <a:solidFill>
                  <a:srgbClr val="A91120"/>
                </a:solidFill>
              </a:rPr>
              <a:t>$117 million</a:t>
            </a:r>
          </a:p>
          <a:p>
            <a:r>
              <a:rPr lang="en-US" sz="2400" dirty="0"/>
              <a:t>Close the LLC Loophole: </a:t>
            </a:r>
            <a:r>
              <a:rPr lang="en-US" sz="2400" b="1" dirty="0">
                <a:solidFill>
                  <a:srgbClr val="A91120"/>
                </a:solidFill>
              </a:rPr>
              <a:t>$316 million</a:t>
            </a:r>
          </a:p>
          <a:p>
            <a:r>
              <a:rPr lang="en-US" sz="2400" dirty="0"/>
              <a:t>Reform Maryland’s Income Tax: </a:t>
            </a:r>
            <a:r>
              <a:rPr lang="en-US" sz="2400" b="1" dirty="0">
                <a:solidFill>
                  <a:srgbClr val="A91120"/>
                </a:solidFill>
              </a:rPr>
              <a:t>$586 million</a:t>
            </a:r>
          </a:p>
          <a:p>
            <a:r>
              <a:rPr lang="en-US" sz="2400" dirty="0"/>
              <a:t>Legalize Cannabis: </a:t>
            </a:r>
            <a:r>
              <a:rPr lang="en-US" sz="2400" b="1" dirty="0">
                <a:solidFill>
                  <a:srgbClr val="A91120"/>
                </a:solidFill>
              </a:rPr>
              <a:t>$256 million</a:t>
            </a:r>
          </a:p>
          <a:p>
            <a:r>
              <a:rPr lang="en-US" sz="2400" dirty="0"/>
              <a:t>More Ambitious Options: </a:t>
            </a:r>
            <a:r>
              <a:rPr lang="en-US" sz="2400" b="1" dirty="0">
                <a:solidFill>
                  <a:srgbClr val="A91120"/>
                </a:solidFill>
              </a:rPr>
              <a:t>$1.8 billion to $3.6 billion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	Revenue estimates for cannabis, more ambitious options from Institute on Taxation and Economic Policy; other revenues from 2020 DLS fiscal notes.</a:t>
            </a:r>
          </a:p>
        </p:txBody>
      </p:sp>
    </p:spTree>
    <p:extLst>
      <p:ext uri="{BB962C8B-B14F-4D97-AF65-F5344CB8AC3E}">
        <p14:creationId xmlns:p14="http://schemas.microsoft.com/office/powerpoint/2010/main" val="232900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141313"/>
      </a:dk1>
      <a:lt1>
        <a:sysClr val="window" lastClr="FFFFFF"/>
      </a:lt1>
      <a:dk2>
        <a:srgbClr val="00385E"/>
      </a:dk2>
      <a:lt2>
        <a:srgbClr val="EFEACB"/>
      </a:lt2>
      <a:accent1>
        <a:srgbClr val="00385E"/>
      </a:accent1>
      <a:accent2>
        <a:srgbClr val="638B25"/>
      </a:accent2>
      <a:accent3>
        <a:srgbClr val="DF6528"/>
      </a:accent3>
      <a:accent4>
        <a:srgbClr val="F0A91F"/>
      </a:accent4>
      <a:accent5>
        <a:srgbClr val="EFEACB"/>
      </a:accent5>
      <a:accent6>
        <a:srgbClr val="84B5D6"/>
      </a:accent6>
      <a:hlink>
        <a:srgbClr val="A91120"/>
      </a:hlink>
      <a:folHlink>
        <a:srgbClr val="636463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rgbClr val="141313"/>
      </a:dk1>
      <a:lt1>
        <a:sysClr val="window" lastClr="FFFFFF"/>
      </a:lt1>
      <a:dk2>
        <a:srgbClr val="00385E"/>
      </a:dk2>
      <a:lt2>
        <a:srgbClr val="EFEACB"/>
      </a:lt2>
      <a:accent1>
        <a:srgbClr val="00385E"/>
      </a:accent1>
      <a:accent2>
        <a:srgbClr val="638B25"/>
      </a:accent2>
      <a:accent3>
        <a:srgbClr val="DF6528"/>
      </a:accent3>
      <a:accent4>
        <a:srgbClr val="F0A91F"/>
      </a:accent4>
      <a:accent5>
        <a:srgbClr val="EFEACB"/>
      </a:accent5>
      <a:accent6>
        <a:srgbClr val="84B5D6"/>
      </a:accent6>
      <a:hlink>
        <a:srgbClr val="A91120"/>
      </a:hlink>
      <a:folHlink>
        <a:srgbClr val="636463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2">
      <a:dk1>
        <a:srgbClr val="141313"/>
      </a:dk1>
      <a:lt1>
        <a:sysClr val="window" lastClr="FFFFFF"/>
      </a:lt1>
      <a:dk2>
        <a:srgbClr val="00385E"/>
      </a:dk2>
      <a:lt2>
        <a:srgbClr val="EFEACB"/>
      </a:lt2>
      <a:accent1>
        <a:srgbClr val="00385E"/>
      </a:accent1>
      <a:accent2>
        <a:srgbClr val="638B25"/>
      </a:accent2>
      <a:accent3>
        <a:srgbClr val="DF6528"/>
      </a:accent3>
      <a:accent4>
        <a:srgbClr val="F0A91F"/>
      </a:accent4>
      <a:accent5>
        <a:srgbClr val="EFEACB"/>
      </a:accent5>
      <a:accent6>
        <a:srgbClr val="84B5D6"/>
      </a:accent6>
      <a:hlink>
        <a:srgbClr val="A91120"/>
      </a:hlink>
      <a:folHlink>
        <a:srgbClr val="636463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589</Words>
  <Application>Microsoft Macintosh PowerPoint</Application>
  <PresentationFormat>On-screen Show (4:3)</PresentationFormat>
  <Paragraphs>85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Courier New</vt:lpstr>
      <vt:lpstr>Georgia</vt:lpstr>
      <vt:lpstr>Lucida Grande</vt:lpstr>
      <vt:lpstr>Times New Roman</vt:lpstr>
      <vt:lpstr>Wingdings</vt:lpstr>
      <vt:lpstr>Office Theme</vt:lpstr>
      <vt:lpstr>Office Theme</vt:lpstr>
      <vt:lpstr>Office Theme</vt:lpstr>
      <vt:lpstr>Maryland Fiscal Outlook &amp; Policy Choices</vt:lpstr>
      <vt:lpstr>Every Marylander should be able to achieve their full potential in a healthy economy that offers a widely shared, rising standard of living</vt:lpstr>
      <vt:lpstr>PowerPoint Presentation</vt:lpstr>
      <vt:lpstr>Maryland’s Fiscal Outlook Has Improved</vt:lpstr>
      <vt:lpstr>Maryland’s Fiscal Outlook Has Improved</vt:lpstr>
      <vt:lpstr>Maryland’s Fiscal Outlook Has Improved</vt:lpstr>
      <vt:lpstr>Maryland Faces a Choice</vt:lpstr>
      <vt:lpstr>We Can’t Cut our Way to a Healthy Economy</vt:lpstr>
      <vt:lpstr>A Better Way: Fix Our Tax Code</vt:lpstr>
      <vt:lpstr>Trump Tax Cuts: A Windfall for the Powerful Few</vt:lpstr>
      <vt:lpstr>Business taxes are a smaller share of MD’s economy than in most states</vt:lpstr>
      <vt:lpstr>Which Path Will Maryland Choose?</vt:lpstr>
      <vt:lpstr>www.mdeconomy.org @mdeconomy</vt:lpstr>
    </vt:vector>
  </TitlesOfParts>
  <Company>Cutting Edge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Katie Burgess</dc:creator>
  <cp:lastModifiedBy>Katie Mostris</cp:lastModifiedBy>
  <cp:revision>149</cp:revision>
  <cp:lastPrinted>2013-11-22T21:35:27Z</cp:lastPrinted>
  <dcterms:created xsi:type="dcterms:W3CDTF">2013-12-04T15:42:51Z</dcterms:created>
  <dcterms:modified xsi:type="dcterms:W3CDTF">2020-10-14T22:24:57Z</dcterms:modified>
</cp:coreProperties>
</file>